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8"/>
  </p:notesMasterIdLst>
  <p:sldIdLst>
    <p:sldId id="258" r:id="rId2"/>
    <p:sldId id="270" r:id="rId3"/>
    <p:sldId id="315" r:id="rId4"/>
    <p:sldId id="317" r:id="rId5"/>
    <p:sldId id="318" r:id="rId6"/>
    <p:sldId id="316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7C80"/>
    <a:srgbClr val="FF5050"/>
    <a:srgbClr val="FF6600"/>
    <a:srgbClr val="BEC637"/>
    <a:srgbClr val="C8D139"/>
    <a:srgbClr val="00A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12"/>
    <p:restoredTop sz="80442"/>
  </p:normalViewPr>
  <p:slideViewPr>
    <p:cSldViewPr snapToGrid="0" snapToObjects="1">
      <p:cViewPr>
        <p:scale>
          <a:sx n="30" d="100"/>
          <a:sy n="30" d="100"/>
        </p:scale>
        <p:origin x="-320" y="-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-2668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72493-86C1-284B-908A-FD230E340C3A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D92324-2899-8447-ABEA-956048AE4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9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</a:p>
          <a:p>
            <a:endParaRPr lang="en-US" dirty="0" smtClean="0"/>
          </a:p>
          <a:p>
            <a:r>
              <a:rPr lang="en-US" dirty="0" smtClean="0"/>
              <a:t>Introductions (if</a:t>
            </a:r>
            <a:r>
              <a:rPr lang="en-US" baseline="0" dirty="0" smtClean="0"/>
              <a:t> needed)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Logistics (bathroom, breaks, etc. if needed)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83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is a 3 year process and we are in the first year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key steps for the first year are:</a:t>
            </a:r>
          </a:p>
          <a:p>
            <a:endParaRPr lang="en-US" baseline="0" dirty="0" smtClean="0"/>
          </a:p>
          <a:p>
            <a:pPr marL="232943" indent="-232943">
              <a:buAutoNum type="arabicParenR"/>
            </a:pPr>
            <a:r>
              <a:rPr lang="en-US" baseline="0" dirty="0" smtClean="0"/>
              <a:t>Discovery Process – We completed this process.  This was the Survey that the congregation completed, the demographic study and feedback from Racine area leaders.  We will review key </a:t>
            </a:r>
            <a:r>
              <a:rPr lang="en-US" baseline="0" dirty="0" err="1" smtClean="0"/>
              <a:t>learnings</a:t>
            </a:r>
            <a:r>
              <a:rPr lang="en-US" baseline="0" dirty="0" smtClean="0"/>
              <a:t> from this process on the next slide.</a:t>
            </a:r>
          </a:p>
          <a:p>
            <a:pPr marL="232943" indent="-232943">
              <a:buAutoNum type="arabicParenR"/>
            </a:pPr>
            <a:endParaRPr lang="en-US" baseline="0" dirty="0" smtClean="0"/>
          </a:p>
          <a:p>
            <a:pPr marL="232943" indent="-232943">
              <a:buAutoNum type="arabicParenR"/>
            </a:pPr>
            <a:r>
              <a:rPr lang="en-US" baseline="0" dirty="0" smtClean="0"/>
              <a:t>Develop Core Values and Mission Statement.  This is the step we are working on today</a:t>
            </a:r>
          </a:p>
          <a:p>
            <a:pPr marL="232943" indent="-232943">
              <a:buAutoNum type="arabicParenR"/>
            </a:pPr>
            <a:endParaRPr lang="en-US" baseline="0" dirty="0" smtClean="0"/>
          </a:p>
          <a:p>
            <a:pPr marL="232943" indent="-232943">
              <a:buAutoNum type="arabicParenR"/>
            </a:pPr>
            <a:r>
              <a:rPr lang="en-US" baseline="0" dirty="0" smtClean="0"/>
              <a:t>Develop Vision and Strategy (starting in September)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overall visioning goal </a:t>
            </a:r>
            <a:r>
              <a:rPr lang="en-US" dirty="0"/>
              <a:t>is Alignment to True </a:t>
            </a:r>
            <a:r>
              <a:rPr lang="en-US" dirty="0" smtClean="0"/>
              <a:t>North.  What direction do</a:t>
            </a:r>
            <a:r>
              <a:rPr lang="en-US" baseline="0" dirty="0" smtClean="0"/>
              <a:t> we want/need the church to go in for the future success.  What is success?  How will we make decisions to ensure we stay on course? </a:t>
            </a:r>
            <a:endParaRPr lang="en-US" dirty="0"/>
          </a:p>
          <a:p>
            <a:endParaRPr lang="en-US" dirty="0"/>
          </a:p>
          <a:p>
            <a:r>
              <a:rPr lang="en-US" dirty="0"/>
              <a:t>Everything must be in alignment with everything else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>
              <a:defRPr/>
            </a:pPr>
            <a:fld id="{4BD92324-2899-8447-ABEA-956048AE4D6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6862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our past and present</a:t>
            </a:r>
            <a:r>
              <a:rPr lang="en-US" baseline="0" dirty="0" smtClean="0"/>
              <a:t>, things that make us unique.  Things that you are most proud about our church.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</a:p>
          <a:p>
            <a:endParaRPr lang="en-US" dirty="0" smtClean="0"/>
          </a:p>
          <a:p>
            <a:r>
              <a:rPr lang="en-US" dirty="0" smtClean="0"/>
              <a:t>Introductions (if</a:t>
            </a:r>
            <a:r>
              <a:rPr lang="en-US" baseline="0" dirty="0" smtClean="0"/>
              <a:t> needed)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Logistics (bathroom, breaks, etc. if needed)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83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 Step and 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52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4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4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9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7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1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E499-ECB5-424C-B93F-5AEF3EF65C86}" type="datetimeFigureOut">
              <a:rPr lang="en-US" smtClean="0"/>
              <a:t>6/11/2022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1F0C2-ADA1-43B8-9573-4E34216202E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9FD0991-F32B-D442-922A-5B16C0C9E99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41480" y="6321625"/>
            <a:ext cx="1316748" cy="43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7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7661E1-B247-3E45-9545-D9E1DD850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447" y="622300"/>
            <a:ext cx="8597553" cy="4572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LCR Visioning</a:t>
            </a:r>
            <a:br>
              <a:rPr lang="en-US" sz="6000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Core Values and Mission Statement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7" y="127790"/>
            <a:ext cx="1625600" cy="128548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83235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265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Visioning Process Year 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800" y="1803400"/>
            <a:ext cx="10160000" cy="4544391"/>
          </a:xfrm>
        </p:spPr>
        <p:txBody>
          <a:bodyPr>
            <a:normAutofit/>
          </a:bodyPr>
          <a:lstStyle/>
          <a:p>
            <a:r>
              <a:rPr lang="en-US" sz="3400" dirty="0" smtClean="0"/>
              <a:t>Discovery Process:  Survey (Completed)</a:t>
            </a:r>
            <a:endParaRPr lang="en-US" sz="3400" dirty="0"/>
          </a:p>
          <a:p>
            <a:endParaRPr lang="en-US" sz="3400" dirty="0" smtClean="0"/>
          </a:p>
          <a:p>
            <a:r>
              <a:rPr lang="en-US" sz="3400" b="1" dirty="0" smtClean="0">
                <a:solidFill>
                  <a:srgbClr val="0070C0"/>
                </a:solidFill>
              </a:rPr>
              <a:t>Develop Core Values and Mission Statement (Current)</a:t>
            </a:r>
          </a:p>
          <a:p>
            <a:endParaRPr lang="en-US" sz="3400" dirty="0" smtClean="0"/>
          </a:p>
          <a:p>
            <a:r>
              <a:rPr lang="en-US" sz="3400" dirty="0" smtClean="0"/>
              <a:t>Develop Vision and Strategy (September)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12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A7E5EF1C-2251-0C48-B7D2-D1AA325FE641}"/>
              </a:ext>
            </a:extLst>
          </p:cNvPr>
          <p:cNvSpPr txBox="1">
            <a:spLocks/>
          </p:cNvSpPr>
          <p:nvPr/>
        </p:nvSpPr>
        <p:spPr>
          <a:xfrm>
            <a:off x="396882" y="2041"/>
            <a:ext cx="11139854" cy="14203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BEC637"/>
                </a:solidFill>
                <a:latin typeface="Gotham Bold" pitchFamily="2" charset="0"/>
                <a:ea typeface="+mj-ea"/>
                <a:cs typeface="Gotham Bold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The 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First Year</a:t>
            </a:r>
            <a:r>
              <a:rPr kumimoji="0" lang="en-US" sz="5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Visioning 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Goal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:  </a:t>
            </a:r>
            <a:endParaRPr kumimoji="0" lang="en-US" sz="5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Determine LCR’s True North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521931" y="1517815"/>
            <a:ext cx="5245356" cy="5200485"/>
            <a:chOff x="3344131" y="873717"/>
            <a:chExt cx="5245356" cy="5455985"/>
          </a:xfrm>
        </p:grpSpPr>
        <p:pic>
          <p:nvPicPr>
            <p:cNvPr id="9" name="Content Placeholder 3" descr="Diagram&#10;&#10;Description automatically generated">
              <a:extLst>
                <a:ext uri="{FF2B5EF4-FFF2-40B4-BE49-F238E27FC236}">
                  <a16:creationId xmlns:a16="http://schemas.microsoft.com/office/drawing/2014/main" xmlns="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4131" y="2133417"/>
              <a:ext cx="5245356" cy="4196285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4153595" y="873717"/>
              <a:ext cx="36264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Currently working on Values and Mission</a:t>
              </a:r>
              <a:endParaRPr lang="en-US" sz="2400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5058989" y="1641214"/>
              <a:ext cx="0" cy="6237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 flipV="1">
              <a:off x="6671889" y="1641215"/>
              <a:ext cx="114300" cy="6237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173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265"/>
            <a:ext cx="109728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Today’s process…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800" y="1803400"/>
            <a:ext cx="10160000" cy="4544391"/>
          </a:xfrm>
        </p:spPr>
        <p:txBody>
          <a:bodyPr>
            <a:normAutofit lnSpcReduction="10000"/>
          </a:bodyPr>
          <a:lstStyle/>
          <a:p>
            <a:r>
              <a:rPr lang="en-US" sz="3400" dirty="0" smtClean="0"/>
              <a:t>Break into small groups with a facilitator</a:t>
            </a:r>
            <a:endParaRPr lang="en-US" sz="3400" dirty="0"/>
          </a:p>
          <a:p>
            <a:endParaRPr lang="en-US" sz="3400" dirty="0" smtClean="0"/>
          </a:p>
          <a:p>
            <a:r>
              <a:rPr lang="en-US" sz="3400" dirty="0" smtClean="0"/>
              <a:t>Brainstorm your ideas around our current core values</a:t>
            </a:r>
          </a:p>
          <a:p>
            <a:endParaRPr lang="en-US" sz="3400" dirty="0" smtClean="0"/>
          </a:p>
          <a:p>
            <a:r>
              <a:rPr lang="en-US" sz="3400" dirty="0" smtClean="0"/>
              <a:t>Align each small group on the 3-4 most important core values</a:t>
            </a:r>
          </a:p>
          <a:p>
            <a:endParaRPr lang="en-US" sz="3400" dirty="0"/>
          </a:p>
          <a:p>
            <a:r>
              <a:rPr lang="en-US" sz="3400" smtClean="0"/>
              <a:t>BREAK OUT!!!</a:t>
            </a:r>
            <a:endParaRPr lang="en-US" sz="3400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68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7661E1-B247-3E45-9545-D9E1DD850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447" y="622300"/>
            <a:ext cx="8597553" cy="4572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LCR Visioning</a:t>
            </a:r>
            <a:br>
              <a:rPr lang="en-US" sz="6000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Small Group Breakout Exercise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84150"/>
            <a:ext cx="3215970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1078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938"/>
            <a:ext cx="10972800" cy="1143000"/>
          </a:xfrm>
        </p:spPr>
        <p:txBody>
          <a:bodyPr/>
          <a:lstStyle/>
          <a:p>
            <a:r>
              <a:rPr lang="en-US" b="1" dirty="0"/>
              <a:t>NEXT STEPS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823791"/>
          </a:xfrm>
        </p:spPr>
        <p:txBody>
          <a:bodyPr>
            <a:normAutofit/>
          </a:bodyPr>
          <a:lstStyle/>
          <a:p>
            <a:r>
              <a:rPr lang="en-US" sz="3400" dirty="0" smtClean="0"/>
              <a:t>Combine </a:t>
            </a:r>
            <a:r>
              <a:rPr lang="en-US" sz="3400" dirty="0" smtClean="0"/>
              <a:t>all </a:t>
            </a:r>
            <a:r>
              <a:rPr lang="en-US" sz="3400" dirty="0" smtClean="0"/>
              <a:t>small </a:t>
            </a:r>
            <a:r>
              <a:rPr lang="en-US" sz="3400" dirty="0" smtClean="0"/>
              <a:t>group core values and mission statements and combine into a recommended result.</a:t>
            </a:r>
          </a:p>
          <a:p>
            <a:endParaRPr lang="en-US" sz="1800" dirty="0"/>
          </a:p>
          <a:p>
            <a:r>
              <a:rPr lang="en-US" sz="3400" dirty="0" smtClean="0"/>
              <a:t>Present to LCR’s Visioning Taskforce and gain approval</a:t>
            </a:r>
          </a:p>
          <a:p>
            <a:endParaRPr lang="en-US" sz="1800" dirty="0" smtClean="0"/>
          </a:p>
          <a:p>
            <a:r>
              <a:rPr lang="en-US" sz="3400" dirty="0" smtClean="0"/>
              <a:t>Communicate to the congregation</a:t>
            </a:r>
          </a:p>
          <a:p>
            <a:endParaRPr lang="en-US" sz="1800" dirty="0" smtClean="0"/>
          </a:p>
          <a:p>
            <a:r>
              <a:rPr lang="en-US" sz="3400" dirty="0" smtClean="0"/>
              <a:t>Begin working on Strategy and Vision in September</a:t>
            </a:r>
            <a:endParaRPr lang="en-US" sz="3400" dirty="0"/>
          </a:p>
        </p:txBody>
      </p:sp>
      <p:pic>
        <p:nvPicPr>
          <p:cNvPr id="6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xmlns="" id="{BF1509FC-D5DA-6849-A270-ADAF58599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0" y="96827"/>
            <a:ext cx="1809763" cy="14478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094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6047</TotalTime>
  <Words>322</Words>
  <Application>Microsoft Office PowerPoint</Application>
  <PresentationFormat>Custom</PresentationFormat>
  <Paragraphs>57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Custom Design</vt:lpstr>
      <vt:lpstr>LCR Visioning  Core Values and Mission Statement</vt:lpstr>
      <vt:lpstr>Visioning Process Year 1</vt:lpstr>
      <vt:lpstr>PowerPoint Presentation</vt:lpstr>
      <vt:lpstr>Today’s process…</vt:lpstr>
      <vt:lpstr>LCR Visioning  Small Group Breakout Exercise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Osterhaus</dc:creator>
  <cp:lastModifiedBy>Dawn Jacobson</cp:lastModifiedBy>
  <cp:revision>133</cp:revision>
  <cp:lastPrinted>2022-05-15T00:37:04Z</cp:lastPrinted>
  <dcterms:created xsi:type="dcterms:W3CDTF">2021-12-04T12:00:59Z</dcterms:created>
  <dcterms:modified xsi:type="dcterms:W3CDTF">2022-06-11T17:43:26Z</dcterms:modified>
</cp:coreProperties>
</file>